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355f7748d_2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355f7748d_2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e35fee70a3_1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e35fee70a3_1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e35fee70a3_1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e35fee70a3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e355660dad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e355660dad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e35fee70a3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e35fee70a3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e35fee70a3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e35fee70a3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e35fee70a3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e35fee70a3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e35fee70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e35fee70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e355660dad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e355660dad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e35fee70a3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e35fee70a3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e35fee70a3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e35fee70a3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9" Type="http://schemas.openxmlformats.org/officeDocument/2006/relationships/image" Target="../media/image33.png"/><Relationship Id="rId5" Type="http://schemas.openxmlformats.org/officeDocument/2006/relationships/image" Target="../media/image27.jpg"/><Relationship Id="rId6" Type="http://schemas.openxmlformats.org/officeDocument/2006/relationships/image" Target="../media/image25.png"/><Relationship Id="rId7" Type="http://schemas.openxmlformats.org/officeDocument/2006/relationships/image" Target="../media/image24.png"/><Relationship Id="rId8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0.jpg"/><Relationship Id="rId4" Type="http://schemas.openxmlformats.org/officeDocument/2006/relationships/image" Target="../media/image4.jpg"/><Relationship Id="rId9" Type="http://schemas.openxmlformats.org/officeDocument/2006/relationships/image" Target="../media/image31.jpg"/><Relationship Id="rId5" Type="http://schemas.openxmlformats.org/officeDocument/2006/relationships/image" Target="../media/image7.png"/><Relationship Id="rId6" Type="http://schemas.openxmlformats.org/officeDocument/2006/relationships/image" Target="../media/image37.jpg"/><Relationship Id="rId7" Type="http://schemas.openxmlformats.org/officeDocument/2006/relationships/image" Target="../media/image35.jpg"/><Relationship Id="rId8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5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jpg"/><Relationship Id="rId4" Type="http://schemas.openxmlformats.org/officeDocument/2006/relationships/image" Target="../media/image4.jpg"/><Relationship Id="rId5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5" Type="http://schemas.openxmlformats.org/officeDocument/2006/relationships/image" Target="../media/image34.jpg"/><Relationship Id="rId6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Relationship Id="rId7" Type="http://schemas.openxmlformats.org/officeDocument/2006/relationships/image" Target="../media/image12.png"/><Relationship Id="rId8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11" Type="http://schemas.openxmlformats.org/officeDocument/2006/relationships/image" Target="../media/image18.png"/><Relationship Id="rId10" Type="http://schemas.openxmlformats.org/officeDocument/2006/relationships/image" Target="../media/image26.png"/><Relationship Id="rId9" Type="http://schemas.openxmlformats.org/officeDocument/2006/relationships/image" Target="../media/image21.png"/><Relationship Id="rId5" Type="http://schemas.openxmlformats.org/officeDocument/2006/relationships/image" Target="../media/image13.png"/><Relationship Id="rId6" Type="http://schemas.openxmlformats.org/officeDocument/2006/relationships/image" Target="../media/image16.png"/><Relationship Id="rId7" Type="http://schemas.openxmlformats.org/officeDocument/2006/relationships/image" Target="../media/image11.png"/><Relationship Id="rId8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5" Type="http://schemas.openxmlformats.org/officeDocument/2006/relationships/image" Target="../media/image15.jpg"/><Relationship Id="rId6" Type="http://schemas.openxmlformats.org/officeDocument/2006/relationships/image" Target="../media/image22.png"/><Relationship Id="rId7" Type="http://schemas.openxmlformats.org/officeDocument/2006/relationships/image" Target="../media/image17.jpg"/><Relationship Id="rId8" Type="http://schemas.openxmlformats.org/officeDocument/2006/relationships/image" Target="../media/image3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7.png"/><Relationship Id="rId5" Type="http://schemas.openxmlformats.org/officeDocument/2006/relationships/image" Target="../media/image20.jpg"/><Relationship Id="rId6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/>
        </p:nvSpPr>
        <p:spPr>
          <a:xfrm>
            <a:off x="311700" y="506200"/>
            <a:ext cx="6674100" cy="12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/>
              <a:t>1º Hackathon CBCA para Estudantes do Curso de Engenharia Civil do CEUN-IMT</a:t>
            </a:r>
            <a:endParaRPr sz="2600"/>
          </a:p>
        </p:txBody>
      </p:sp>
      <p:sp>
        <p:nvSpPr>
          <p:cNvPr id="65" name="Google Shape;65;p13"/>
          <p:cNvSpPr txBox="1"/>
          <p:nvPr/>
        </p:nvSpPr>
        <p:spPr>
          <a:xfrm>
            <a:off x="311700" y="1595075"/>
            <a:ext cx="60792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Proposta de Ponto de ônibus </a:t>
            </a:r>
            <a:endParaRPr sz="20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sp>
        <p:nvSpPr>
          <p:cNvPr id="66" name="Google Shape;66;p13"/>
          <p:cNvSpPr txBox="1"/>
          <p:nvPr/>
        </p:nvSpPr>
        <p:spPr>
          <a:xfrm>
            <a:off x="4952300" y="2903550"/>
            <a:ext cx="4638900" cy="23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19.02474-6 Rodrigo Maghdissian Cordeiro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19.01671-9 Victor Ferreira Moraes Gomes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20.95023-3 Victoria Maximiano Martins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21.00073-5 Isabella Massari Della Torre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21.00625-3 Pedro Henrique Russo Migliorini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21.00503-6 Vitor Lages Cardoso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19.01833-9 Guilherme Araujo Andrade da Silva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DF0"/>
                </a:solidFill>
              </a:rPr>
              <a:t>22.01857-3 Pietro Henriques Calegon</a:t>
            </a:r>
            <a:endParaRPr sz="15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918" y="4228675"/>
            <a:ext cx="1556657" cy="7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5375" y="2333385"/>
            <a:ext cx="1809750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5">
            <a:alphaModFix/>
          </a:blip>
          <a:srcRect b="0" l="7381" r="0" t="11260"/>
          <a:stretch/>
        </p:blipFill>
        <p:spPr>
          <a:xfrm>
            <a:off x="464100" y="2972300"/>
            <a:ext cx="1718917" cy="7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 rotWithShape="1">
          <a:blip r:embed="rId6">
            <a:alphaModFix/>
          </a:blip>
          <a:srcRect b="0" l="10006" r="7225" t="0"/>
          <a:stretch/>
        </p:blipFill>
        <p:spPr>
          <a:xfrm>
            <a:off x="6703175" y="167400"/>
            <a:ext cx="1886475" cy="172582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3"/>
          <p:cNvSpPr txBox="1"/>
          <p:nvPr/>
        </p:nvSpPr>
        <p:spPr>
          <a:xfrm>
            <a:off x="2414900" y="4443175"/>
            <a:ext cx="2385000" cy="4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FFFDF0"/>
                </a:solidFill>
              </a:rPr>
              <a:t>GRUPO 14</a:t>
            </a:r>
            <a:endParaRPr sz="2400">
              <a:solidFill>
                <a:srgbClr val="FFFDF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2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2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MODELO DE CÁLCULO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74" name="Google Shape;174;p22"/>
          <p:cNvPicPr preferRelativeResize="0"/>
          <p:nvPr/>
        </p:nvPicPr>
        <p:blipFill rotWithShape="1">
          <a:blip r:embed="rId5">
            <a:alphaModFix/>
          </a:blip>
          <a:srcRect b="11919" l="0" r="0" t="8297"/>
          <a:stretch/>
        </p:blipFill>
        <p:spPr>
          <a:xfrm>
            <a:off x="0" y="3055437"/>
            <a:ext cx="3986225" cy="180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90950" y="-8"/>
            <a:ext cx="2943100" cy="2619657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2"/>
          <p:cNvSpPr txBox="1"/>
          <p:nvPr/>
        </p:nvSpPr>
        <p:spPr>
          <a:xfrm>
            <a:off x="416025" y="1133475"/>
            <a:ext cx="47274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pt-BR">
                <a:latin typeface="Roboto"/>
                <a:ea typeface="Roboto"/>
                <a:cs typeface="Roboto"/>
                <a:sym typeface="Roboto"/>
              </a:rPr>
              <a:t>Módulos isostáticos projetados individualmente e de acordo com a NBR 8800.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pt-BR">
                <a:latin typeface="Roboto"/>
                <a:ea typeface="Roboto"/>
                <a:cs typeface="Roboto"/>
                <a:sym typeface="Roboto"/>
              </a:rPr>
              <a:t>Segurança para resistir aos esforços de ocupação e do vento.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pt-BR">
                <a:latin typeface="Roboto"/>
                <a:ea typeface="Roboto"/>
                <a:cs typeface="Roboto"/>
                <a:sym typeface="Roboto"/>
              </a:rPr>
              <a:t>Capacidade resistente com margem para aumento dos carregamentos.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7" name="Google Shape;177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42400" y="2641670"/>
            <a:ext cx="1866050" cy="2481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50900" y="2291600"/>
            <a:ext cx="2022250" cy="285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2"/>
          <p:cNvPicPr preferRelativeResize="0"/>
          <p:nvPr/>
        </p:nvPicPr>
        <p:blipFill rotWithShape="1">
          <a:blip r:embed="rId9">
            <a:alphaModFix/>
          </a:blip>
          <a:srcRect b="0" l="0" r="21648" t="0"/>
          <a:stretch/>
        </p:blipFill>
        <p:spPr>
          <a:xfrm>
            <a:off x="3788773" y="2928052"/>
            <a:ext cx="1617993" cy="2215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2"/>
          <p:cNvSpPr/>
          <p:nvPr/>
        </p:nvSpPr>
        <p:spPr>
          <a:xfrm>
            <a:off x="2912275" y="4407450"/>
            <a:ext cx="454200" cy="4542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55751"/>
            <a:ext cx="3942500" cy="119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3"/>
          <p:cNvPicPr preferRelativeResize="0"/>
          <p:nvPr/>
        </p:nvPicPr>
        <p:blipFill rotWithShape="1">
          <a:blip r:embed="rId5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3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ORÇAMENTO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89" name="Google Shape;189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42507" y="0"/>
            <a:ext cx="520149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3380850"/>
            <a:ext cx="2083124" cy="176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99427" y="3316325"/>
            <a:ext cx="1799650" cy="1827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" y="1985842"/>
            <a:ext cx="3942500" cy="1363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4"/>
          <p:cNvPicPr preferRelativeResize="0"/>
          <p:nvPr/>
        </p:nvPicPr>
        <p:blipFill rotWithShape="1">
          <a:blip r:embed="rId3">
            <a:alphaModFix/>
          </a:blip>
          <a:srcRect b="-928" l="0" r="-1296" t="0"/>
          <a:stretch/>
        </p:blipFill>
        <p:spPr>
          <a:xfrm>
            <a:off x="498075" y="0"/>
            <a:ext cx="814784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VISTA DO MODELO 3D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79" name="Google Shape;79;p14"/>
          <p:cNvPicPr preferRelativeResize="0"/>
          <p:nvPr/>
        </p:nvPicPr>
        <p:blipFill rotWithShape="1">
          <a:blip r:embed="rId5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5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5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MEMORIAL DESCRITIVO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sp>
        <p:nvSpPr>
          <p:cNvPr id="87" name="Google Shape;87;p15"/>
          <p:cNvSpPr txBox="1"/>
          <p:nvPr/>
        </p:nvSpPr>
        <p:spPr>
          <a:xfrm>
            <a:off x="311700" y="993925"/>
            <a:ext cx="4935000" cy="3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 sz="1100"/>
              <a:t>NBR 9050/2020: </a:t>
            </a:r>
            <a:r>
              <a:rPr lang="pt-BR" sz="1100"/>
              <a:t>Acessibilidade a edificações, mobiliário, espaços e equipamentos urbanos.</a:t>
            </a:r>
            <a:endParaRPr b="1" sz="1100"/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 sz="1100"/>
              <a:t>NBR 8800/2008: </a:t>
            </a:r>
            <a:r>
              <a:rPr lang="pt-BR" sz="1100"/>
              <a:t>Projeto de estruturas de aço e de estruturas mistas de aço e concreto de edifícios.</a:t>
            </a:r>
            <a:endParaRPr b="1" sz="1100"/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 sz="1100"/>
              <a:t>NBR 6118/2023: </a:t>
            </a:r>
            <a:r>
              <a:rPr lang="pt-BR" sz="1100"/>
              <a:t>Projeto de estruturas de concreto – Procedimento.</a:t>
            </a:r>
            <a:endParaRPr b="1" sz="1100"/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 sz="1100"/>
              <a:t>NBR 6120/2019:</a:t>
            </a:r>
            <a:r>
              <a:rPr lang="pt-BR" sz="1100"/>
              <a:t> Ações para o cálculo de estruturas de edificações.</a:t>
            </a:r>
            <a:endParaRPr b="1" sz="1100"/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 sz="1100"/>
              <a:t>NBR 14022/2011: </a:t>
            </a:r>
            <a:r>
              <a:rPr lang="pt-BR" sz="1100"/>
              <a:t>Acessibilidade em veículos de características urbanas para o transporte coletivo de passageiros.</a:t>
            </a:r>
            <a:endParaRPr sz="1100"/>
          </a:p>
          <a:p>
            <a:pPr indent="-279400" lvl="0" marL="50800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pt-BR" sz="1100"/>
              <a:t>Dados da Obra:</a:t>
            </a:r>
            <a:endParaRPr b="1" sz="1100"/>
          </a:p>
          <a:p>
            <a:pPr indent="0" lvl="0" marL="0" rtl="0"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pt-BR" sz="1100"/>
              <a:t>  O projeto consiste em um ponto de ônibus de 10,12  , que apresenta área verde, banco para espera, espaço para cadeirante, painel solar, proteção contra chuva, fechamento posterior, um painel publicitário e uma lixeira. Além disso, tal produto foi pensado de uma maneira com que seja possível ter a possibilidade de acoplamentos laterais dos módulos, fazendo com que seja mais versátil em relação ao espaço que será instalado.   </a:t>
            </a:r>
            <a:endParaRPr sz="1100"/>
          </a:p>
          <a:p>
            <a:pPr indent="0" lvl="0" marL="457200" rtl="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>
              <a:highlight>
                <a:schemeClr val="lt1"/>
              </a:highlight>
            </a:endParaRPr>
          </a:p>
        </p:txBody>
      </p:sp>
      <p:pic>
        <p:nvPicPr>
          <p:cNvPr id="88" name="Google Shape;88;p15"/>
          <p:cNvPicPr preferRelativeResize="0"/>
          <p:nvPr/>
        </p:nvPicPr>
        <p:blipFill rotWithShape="1">
          <a:blip r:embed="rId5">
            <a:alphaModFix/>
          </a:blip>
          <a:srcRect b="0" l="0" r="3846" t="5553"/>
          <a:stretch/>
        </p:blipFill>
        <p:spPr>
          <a:xfrm>
            <a:off x="5246750" y="1031950"/>
            <a:ext cx="3893925" cy="411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4225" y="0"/>
            <a:ext cx="726977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6"/>
          <p:cNvPicPr preferRelativeResize="0"/>
          <p:nvPr/>
        </p:nvPicPr>
        <p:blipFill rotWithShape="1">
          <a:blip r:embed="rId5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2D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7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74225" y="0"/>
            <a:ext cx="726977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2D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05" name="Google Shape;10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559325"/>
            <a:ext cx="1874225" cy="258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8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Grupo 14 - Proposta de Ponto de ônibus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12" name="Google Shape;112;p18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8"/>
          <p:cNvSpPr txBox="1"/>
          <p:nvPr/>
        </p:nvSpPr>
        <p:spPr>
          <a:xfrm>
            <a:off x="311700" y="993925"/>
            <a:ext cx="42603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pt-BR">
                <a:highlight>
                  <a:schemeClr val="lt1"/>
                </a:highlight>
              </a:rPr>
              <a:t>Conceito: </a:t>
            </a:r>
            <a:r>
              <a:rPr lang="pt-BR">
                <a:highlight>
                  <a:schemeClr val="lt1"/>
                </a:highlight>
              </a:rPr>
              <a:t>Arquitetura Modular</a:t>
            </a:r>
            <a:endParaRPr>
              <a:highlight>
                <a:schemeClr val="lt1"/>
              </a:highlight>
            </a:endParaRPr>
          </a:p>
          <a:p>
            <a:pPr indent="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highlight>
                <a:schemeClr val="lt1"/>
              </a:highlight>
            </a:endParaRPr>
          </a:p>
          <a:p>
            <a:pPr indent="0" lvl="0" marL="0" rtl="0" algn="just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chemeClr val="lt1"/>
              </a:highlight>
            </a:endParaRPr>
          </a:p>
        </p:txBody>
      </p:sp>
      <p:grpSp>
        <p:nvGrpSpPr>
          <p:cNvPr id="114" name="Google Shape;114;p18"/>
          <p:cNvGrpSpPr/>
          <p:nvPr/>
        </p:nvGrpSpPr>
        <p:grpSpPr>
          <a:xfrm>
            <a:off x="5174950" y="0"/>
            <a:ext cx="3929524" cy="5072650"/>
            <a:chOff x="4310726" y="0"/>
            <a:chExt cx="4674110" cy="6033841"/>
          </a:xfrm>
        </p:grpSpPr>
        <p:pic>
          <p:nvPicPr>
            <p:cNvPr id="115" name="Google Shape;115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588400" y="0"/>
              <a:ext cx="2354050" cy="20297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517651" y="2029767"/>
              <a:ext cx="3390999" cy="20297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8"/>
            <p:cNvPicPr preferRelativeResize="0"/>
            <p:nvPr/>
          </p:nvPicPr>
          <p:blipFill rotWithShape="1">
            <a:blip r:embed="rId7">
              <a:alphaModFix/>
            </a:blip>
            <a:srcRect b="7192" l="0" r="0" t="0"/>
            <a:stretch/>
          </p:blipFill>
          <p:spPr>
            <a:xfrm>
              <a:off x="4310726" y="3912365"/>
              <a:ext cx="4674110" cy="21214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2475" y="3342350"/>
            <a:ext cx="3929524" cy="1730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9" name="Google Shape;119;p18"/>
          <p:cNvCxnSpPr/>
          <p:nvPr/>
        </p:nvCxnSpPr>
        <p:spPr>
          <a:xfrm>
            <a:off x="7318050" y="244325"/>
            <a:ext cx="0" cy="4831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20" name="Google Shape;120;p18"/>
          <p:cNvCxnSpPr/>
          <p:nvPr/>
        </p:nvCxnSpPr>
        <p:spPr>
          <a:xfrm>
            <a:off x="8232450" y="244325"/>
            <a:ext cx="0" cy="4831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21" name="Google Shape;121;p18"/>
          <p:cNvCxnSpPr/>
          <p:nvPr/>
        </p:nvCxnSpPr>
        <p:spPr>
          <a:xfrm>
            <a:off x="6326500" y="244325"/>
            <a:ext cx="0" cy="4831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ot"/>
            <a:round/>
            <a:headEnd len="med" w="med" type="none"/>
            <a:tailEnd len="med" w="med" type="none"/>
          </a:ln>
        </p:spPr>
      </p:cxnSp>
      <p:pic>
        <p:nvPicPr>
          <p:cNvPr id="122" name="Google Shape;122;p18"/>
          <p:cNvPicPr preferRelativeResize="0"/>
          <p:nvPr/>
        </p:nvPicPr>
        <p:blipFill rotWithShape="1">
          <a:blip r:embed="rId9">
            <a:alphaModFix/>
          </a:blip>
          <a:srcRect b="0" l="8917" r="0" t="12663"/>
          <a:stretch/>
        </p:blipFill>
        <p:spPr>
          <a:xfrm>
            <a:off x="789522" y="1325044"/>
            <a:ext cx="3782475" cy="1993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9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DETALHES</a:t>
            </a:r>
            <a:endParaRPr sz="2000"/>
          </a:p>
        </p:txBody>
      </p:sp>
      <p:pic>
        <p:nvPicPr>
          <p:cNvPr id="129" name="Google Shape;129;p19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311700" y="993925"/>
            <a:ext cx="4260300" cy="3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DF0"/>
              </a:highlight>
            </a:endParaRPr>
          </a:p>
        </p:txBody>
      </p:sp>
      <p:pic>
        <p:nvPicPr>
          <p:cNvPr id="131" name="Google Shape;13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14625" y="1971675"/>
            <a:ext cx="3514725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58800" y="746787"/>
            <a:ext cx="1824975" cy="182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60300" y="171626"/>
            <a:ext cx="1571477" cy="157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8625" y="1136363"/>
            <a:ext cx="1696550" cy="1696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5" name="Google Shape;135;p19"/>
          <p:cNvCxnSpPr/>
          <p:nvPr/>
        </p:nvCxnSpPr>
        <p:spPr>
          <a:xfrm>
            <a:off x="1361150" y="2106925"/>
            <a:ext cx="1892100" cy="27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36" name="Google Shape;136;p19"/>
          <p:cNvCxnSpPr/>
          <p:nvPr/>
        </p:nvCxnSpPr>
        <p:spPr>
          <a:xfrm>
            <a:off x="3690450" y="1388750"/>
            <a:ext cx="231600" cy="797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37" name="Google Shape;137;p19"/>
          <p:cNvCxnSpPr/>
          <p:nvPr/>
        </p:nvCxnSpPr>
        <p:spPr>
          <a:xfrm flipH="1">
            <a:off x="5413250" y="2083125"/>
            <a:ext cx="1864800" cy="372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38" name="Google Shape;138;p19"/>
          <p:cNvPicPr preferRelativeResize="0"/>
          <p:nvPr/>
        </p:nvPicPr>
        <p:blipFill rotWithShape="1">
          <a:blip r:embed="rId9">
            <a:alphaModFix/>
          </a:blip>
          <a:srcRect b="0" l="0" r="3213" t="3213"/>
          <a:stretch/>
        </p:blipFill>
        <p:spPr>
          <a:xfrm>
            <a:off x="6761825" y="2781389"/>
            <a:ext cx="2301700" cy="23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75973" y="2833048"/>
            <a:ext cx="2206175" cy="22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0" name="Google Shape;140;p19"/>
          <p:cNvCxnSpPr/>
          <p:nvPr/>
        </p:nvCxnSpPr>
        <p:spPr>
          <a:xfrm rot="10800000">
            <a:off x="5354500" y="3551050"/>
            <a:ext cx="1627800" cy="203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41" name="Google Shape;141;p19"/>
          <p:cNvCxnSpPr/>
          <p:nvPr/>
        </p:nvCxnSpPr>
        <p:spPr>
          <a:xfrm flipH="1" rot="10800000">
            <a:off x="1903100" y="3497550"/>
            <a:ext cx="1916100" cy="192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42" name="Google Shape;142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852913" y="146700"/>
            <a:ext cx="1824975" cy="18249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p19"/>
          <p:cNvCxnSpPr/>
          <p:nvPr/>
        </p:nvCxnSpPr>
        <p:spPr>
          <a:xfrm flipH="1">
            <a:off x="4372100" y="1105850"/>
            <a:ext cx="1272900" cy="1748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0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0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COBERTURA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309127"/>
            <a:ext cx="6611774" cy="383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87900" y="501725"/>
            <a:ext cx="1411174" cy="1347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9520" y="1309120"/>
            <a:ext cx="1605425" cy="106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 rotWithShape="1">
          <a:blip r:embed="rId8">
            <a:alphaModFix/>
          </a:blip>
          <a:srcRect b="45589" l="20175" r="18614" t="3748"/>
          <a:stretch/>
        </p:blipFill>
        <p:spPr>
          <a:xfrm>
            <a:off x="6611775" y="0"/>
            <a:ext cx="2389232" cy="279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/>
          <p:cNvPicPr preferRelativeResize="0"/>
          <p:nvPr/>
        </p:nvPicPr>
        <p:blipFill rotWithShape="1">
          <a:blip r:embed="rId8">
            <a:alphaModFix/>
          </a:blip>
          <a:srcRect b="10962" l="33452" r="29590" t="61787"/>
          <a:stretch/>
        </p:blipFill>
        <p:spPr>
          <a:xfrm>
            <a:off x="6682861" y="2798525"/>
            <a:ext cx="2247050" cy="23449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6" name="Google Shape;156;p20"/>
          <p:cNvCxnSpPr/>
          <p:nvPr/>
        </p:nvCxnSpPr>
        <p:spPr>
          <a:xfrm>
            <a:off x="3625950" y="759850"/>
            <a:ext cx="1633200" cy="911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57" name="Google Shape;157;p20"/>
          <p:cNvCxnSpPr>
            <a:stCxn id="153" idx="3"/>
          </p:cNvCxnSpPr>
          <p:nvPr/>
        </p:nvCxnSpPr>
        <p:spPr>
          <a:xfrm flipH="1" rot="10800000">
            <a:off x="2394945" y="1671683"/>
            <a:ext cx="2335200" cy="1716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38" y="572151"/>
            <a:ext cx="400478" cy="389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1"/>
          <p:cNvPicPr preferRelativeResize="0"/>
          <p:nvPr/>
        </p:nvPicPr>
        <p:blipFill rotWithShape="1">
          <a:blip r:embed="rId4">
            <a:alphaModFix/>
          </a:blip>
          <a:srcRect b="0" l="10006" r="7225" t="0"/>
          <a:stretch/>
        </p:blipFill>
        <p:spPr>
          <a:xfrm>
            <a:off x="299500" y="501713"/>
            <a:ext cx="579575" cy="53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1"/>
          <p:cNvSpPr txBox="1"/>
          <p:nvPr/>
        </p:nvSpPr>
        <p:spPr>
          <a:xfrm>
            <a:off x="866850" y="539725"/>
            <a:ext cx="79656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/>
              <a:t>LISTA DE MATERIAIS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65" name="Google Shape;16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954013"/>
            <a:ext cx="3637707" cy="3235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1"/>
          <p:cNvPicPr preferRelativeResize="0"/>
          <p:nvPr/>
        </p:nvPicPr>
        <p:blipFill rotWithShape="1">
          <a:blip r:embed="rId6">
            <a:alphaModFix/>
          </a:blip>
          <a:srcRect b="0" l="0" r="3549" t="0"/>
          <a:stretch/>
        </p:blipFill>
        <p:spPr>
          <a:xfrm>
            <a:off x="3858225" y="0"/>
            <a:ext cx="52857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63747C"/>
      </a:accent1>
      <a:accent2>
        <a:srgbClr val="D9C4B1"/>
      </a:accent2>
      <a:accent3>
        <a:srgbClr val="EDE3DA"/>
      </a:accent3>
      <a:accent4>
        <a:srgbClr val="B85741"/>
      </a:accent4>
      <a:accent5>
        <a:srgbClr val="131D1C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